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4"/>
  </p:sldMasterIdLst>
  <p:notesMasterIdLst>
    <p:notesMasterId r:id="rId7"/>
  </p:notesMasterIdLst>
  <p:handoutMasterIdLst>
    <p:handoutMasterId r:id="rId8"/>
  </p:handoutMasterIdLst>
  <p:sldIdLst>
    <p:sldId id="264" r:id="rId5"/>
    <p:sldId id="261" r:id="rId6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勇希" initials="国税庁" lastIdx="1" clrIdx="0">
    <p:extLst>
      <p:ext uri="{19B8F6BF-5375-455C-9EA6-DF929625EA0E}">
        <p15:presenceInfo xmlns:p15="http://schemas.microsoft.com/office/powerpoint/2012/main" userId="小林勇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82E"/>
    <a:srgbClr val="197F4A"/>
    <a:srgbClr val="EAF4E4"/>
    <a:srgbClr val="66FFFF"/>
    <a:srgbClr val="FFCCFF"/>
    <a:srgbClr val="FF99FF"/>
    <a:srgbClr val="FF66CC"/>
    <a:srgbClr val="FF99CC"/>
    <a:srgbClr val="D4B9E9"/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8" autoAdjust="0"/>
    <p:restoredTop sz="86418" autoAdjust="0"/>
  </p:normalViewPr>
  <p:slideViewPr>
    <p:cSldViewPr snapToGrid="0">
      <p:cViewPr varScale="1">
        <p:scale>
          <a:sx n="54" d="100"/>
          <a:sy n="54" d="100"/>
        </p:scale>
        <p:origin x="2550" y="90"/>
      </p:cViewPr>
      <p:guideLst>
        <p:guide orient="horz" pos="3120"/>
        <p:guide pos="216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6AFAD36A-CAE7-458F-9DC3-6D3B8B815563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2E1073B0-3D94-4657-A1C5-B6C73CF34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36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2918621" cy="494813"/>
          </a:xfrm>
          <a:prstGeom prst="rect">
            <a:avLst/>
          </a:prstGeom>
        </p:spPr>
        <p:txBody>
          <a:bodyPr vert="horz" lIns="90590" tIns="45292" rIns="90590" bIns="4529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6" y="6"/>
            <a:ext cx="2918621" cy="494813"/>
          </a:xfrm>
          <a:prstGeom prst="rect">
            <a:avLst/>
          </a:prstGeom>
        </p:spPr>
        <p:txBody>
          <a:bodyPr vert="horz" lIns="90590" tIns="45292" rIns="90590" bIns="45292" rtlCol="0"/>
          <a:lstStyle>
            <a:lvl1pPr algn="r">
              <a:defRPr sz="1200"/>
            </a:lvl1pPr>
          </a:lstStyle>
          <a:p>
            <a:fld id="{20386993-1995-48E1-8A56-BB1CCAB1974B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0" tIns="45292" rIns="90590" bIns="4529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2" y="4748002"/>
            <a:ext cx="5387982" cy="3884437"/>
          </a:xfrm>
          <a:prstGeom prst="rect">
            <a:avLst/>
          </a:prstGeom>
        </p:spPr>
        <p:txBody>
          <a:bodyPr vert="horz" lIns="90590" tIns="45292" rIns="90590" bIns="4529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371506"/>
            <a:ext cx="2918621" cy="494813"/>
          </a:xfrm>
          <a:prstGeom prst="rect">
            <a:avLst/>
          </a:prstGeom>
        </p:spPr>
        <p:txBody>
          <a:bodyPr vert="horz" lIns="90590" tIns="45292" rIns="90590" bIns="4529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6" y="9371506"/>
            <a:ext cx="2918621" cy="494813"/>
          </a:xfrm>
          <a:prstGeom prst="rect">
            <a:avLst/>
          </a:prstGeom>
        </p:spPr>
        <p:txBody>
          <a:bodyPr vert="horz" lIns="90590" tIns="45292" rIns="90590" bIns="45292" rtlCol="0" anchor="b"/>
          <a:lstStyle>
            <a:lvl1pPr algn="r">
              <a:defRPr sz="1200"/>
            </a:lvl1pPr>
          </a:lstStyle>
          <a:p>
            <a:fld id="{270C57FD-13CA-4CFD-8789-15D935C89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216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C57FD-13CA-4CFD-8789-15D935C89C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116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C57FD-13CA-4CFD-8789-15D935C89CB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508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37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012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1100667"/>
            <a:ext cx="1478756" cy="7814733"/>
          </a:xfrm>
        </p:spPr>
        <p:txBody>
          <a:bodyPr vert="eaVert" lIns="45720" tIns="91440" rIns="45720" bIns="9144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4" y="1100667"/>
            <a:ext cx="4264819" cy="781473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5657850" y="488827"/>
            <a:ext cx="0" cy="514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420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345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6858000" cy="6604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3572" y="1"/>
            <a:ext cx="6854429" cy="6604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2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b="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3463" y="7164642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456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072" y="3302000"/>
            <a:ext cx="2674620" cy="581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993" y="3302000"/>
            <a:ext cx="2674620" cy="581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99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2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50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072" y="4286805"/>
            <a:ext cx="2674620" cy="48267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8993" y="3148363"/>
            <a:ext cx="2674620" cy="11887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65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68993" y="4286805"/>
            <a:ext cx="2674620" cy="482671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2588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079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562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76072" y="681069"/>
            <a:ext cx="2468880" cy="25095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27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687" y="1188720"/>
            <a:ext cx="3194114" cy="7488936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072" y="3260842"/>
            <a:ext cx="2468880" cy="5434425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521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164644"/>
            <a:ext cx="4371975" cy="2113280"/>
          </a:xfrm>
        </p:spPr>
        <p:txBody>
          <a:bodyPr anchor="ctr">
            <a:normAutofit/>
          </a:bodyPr>
          <a:lstStyle>
            <a:lvl1pPr algn="r">
              <a:defRPr sz="3300" spc="15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6856286" cy="6604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3463" y="7164644"/>
            <a:ext cx="1800225" cy="2113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717599" y="760370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79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6072" y="845312"/>
            <a:ext cx="5467541" cy="2166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073" y="3302000"/>
            <a:ext cx="5467541" cy="5811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073" y="9346572"/>
            <a:ext cx="1211705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E39D302-2D84-40B2-856F-D898EFE06024}" type="datetimeFigureOut">
              <a:rPr kumimoji="1" lang="ja-JP" altLang="en-US" smtClean="0"/>
              <a:t>2021/9/21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4150" y="9346572"/>
            <a:ext cx="331957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0" y="9346572"/>
            <a:ext cx="547688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483658B-29AE-459A-8989-4BF2E97A807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28625" y="1193579"/>
            <a:ext cx="0" cy="1320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5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kumimoji="1" sz="330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emf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21.png"/><Relationship Id="rId10" Type="http://schemas.openxmlformats.org/officeDocument/2006/relationships/image" Target="../media/image24.png"/><Relationship Id="rId4" Type="http://schemas.openxmlformats.org/officeDocument/2006/relationships/image" Target="../media/image20.gif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正方形/長方形 87"/>
          <p:cNvSpPr/>
          <p:nvPr/>
        </p:nvSpPr>
        <p:spPr>
          <a:xfrm>
            <a:off x="-32858" y="711900"/>
            <a:ext cx="6875699" cy="9298319"/>
          </a:xfrm>
          <a:prstGeom prst="rect">
            <a:avLst/>
          </a:prstGeom>
          <a:solidFill>
            <a:srgbClr val="EAF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962" dirty="0">
              <a:latin typeface="+mn-ea"/>
            </a:endParaRPr>
          </a:p>
        </p:txBody>
      </p:sp>
      <p:sp>
        <p:nvSpPr>
          <p:cNvPr id="126" name="メモ 125"/>
          <p:cNvSpPr/>
          <p:nvPr/>
        </p:nvSpPr>
        <p:spPr>
          <a:xfrm>
            <a:off x="126993" y="2619079"/>
            <a:ext cx="6617453" cy="4562056"/>
          </a:xfrm>
          <a:prstGeom prst="foldedCorner">
            <a:avLst>
              <a:gd name="adj" fmla="val 0"/>
            </a:avLst>
          </a:prstGeom>
          <a:solidFill>
            <a:schemeClr val="bg1"/>
          </a:solidFill>
          <a:ln w="3492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329879" y="3484047"/>
            <a:ext cx="2770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画面の案内に沿って入力</a:t>
            </a:r>
            <a:b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すれば税額まで自動計算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3362945" y="4886894"/>
            <a:ext cx="23076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マイナポータル連携や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過去の申告データを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利用して自動入力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2567626" y="6477826"/>
            <a:ext cx="3272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マイナンバーカード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とスマホで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e-Tax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108" y="9643385"/>
            <a:ext cx="324775" cy="216000"/>
          </a:xfrm>
          <a:prstGeom prst="rect">
            <a:avLst/>
          </a:prstGeom>
        </p:spPr>
      </p:pic>
      <p:sp>
        <p:nvSpPr>
          <p:cNvPr id="54" name="テキスト ボックス 53"/>
          <p:cNvSpPr txBox="1"/>
          <p:nvPr/>
        </p:nvSpPr>
        <p:spPr>
          <a:xfrm>
            <a:off x="2620883" y="9670472"/>
            <a:ext cx="2244080" cy="240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2" dirty="0">
                <a:latin typeface="+mn-ea"/>
              </a:rPr>
              <a:t>国税庁　法人番号</a:t>
            </a:r>
            <a:r>
              <a:rPr lang="en-US" altLang="ja-JP" sz="962" dirty="0">
                <a:latin typeface="+mn-ea"/>
              </a:rPr>
              <a:t>7000012050002</a:t>
            </a:r>
            <a:endParaRPr lang="ja-JP" altLang="en-US" sz="962" dirty="0">
              <a:latin typeface="+mn-ea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14288049" y="3975154"/>
            <a:ext cx="372816" cy="15551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0" y="711379"/>
            <a:ext cx="6888399" cy="115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tIns="108000" rtlCol="0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800" b="1" spc="214" dirty="0">
                <a:solidFill>
                  <a:schemeClr val="bg1"/>
                </a:solidFill>
                <a:latin typeface="+mn-ea"/>
              </a:rPr>
              <a:t>　申告書の作成・送信は</a:t>
            </a:r>
            <a:endParaRPr lang="en-US" altLang="ja-JP" sz="2800" b="1" spc="214" dirty="0">
              <a:solidFill>
                <a:schemeClr val="bg1"/>
              </a:solidFill>
              <a:latin typeface="+mn-ea"/>
            </a:endParaRPr>
          </a:p>
          <a:p>
            <a:pPr>
              <a:spcAft>
                <a:spcPts val="1200"/>
              </a:spcAft>
            </a:pPr>
            <a:r>
              <a:rPr lang="ja-JP" altLang="en-US" sz="2800" b="1" spc="214" dirty="0">
                <a:solidFill>
                  <a:schemeClr val="bg1"/>
                </a:solidFill>
                <a:latin typeface="+mn-ea"/>
              </a:rPr>
              <a:t>　　国税庁ホームページ</a:t>
            </a:r>
            <a:r>
              <a:rPr lang="ja-JP" altLang="en-US" sz="3200" b="1" spc="214" dirty="0">
                <a:solidFill>
                  <a:schemeClr val="bg1"/>
                </a:solidFill>
                <a:latin typeface="+mn-ea"/>
              </a:rPr>
              <a:t> </a:t>
            </a:r>
            <a:r>
              <a:rPr lang="ja-JP" altLang="en-US" sz="2000" b="1" spc="214" dirty="0">
                <a:solidFill>
                  <a:schemeClr val="bg1"/>
                </a:solidFill>
                <a:latin typeface="+mn-ea"/>
              </a:rPr>
              <a:t>から</a:t>
            </a:r>
            <a:endParaRPr lang="en-US" altLang="ja-JP" sz="2000" b="1" spc="214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7388" y="780435"/>
            <a:ext cx="745112" cy="727371"/>
          </a:xfrm>
          <a:prstGeom prst="rect">
            <a:avLst/>
          </a:prstGeom>
        </p:spPr>
      </p:pic>
      <p:grpSp>
        <p:nvGrpSpPr>
          <p:cNvPr id="2" name="グループ化 1"/>
          <p:cNvGrpSpPr/>
          <p:nvPr/>
        </p:nvGrpSpPr>
        <p:grpSpPr>
          <a:xfrm>
            <a:off x="5582278" y="1560967"/>
            <a:ext cx="1224024" cy="257765"/>
            <a:chOff x="5591953" y="1243124"/>
            <a:chExt cx="1224024" cy="257765"/>
          </a:xfrm>
        </p:grpSpPr>
        <p:grpSp>
          <p:nvGrpSpPr>
            <p:cNvPr id="46" name="グループ化 45"/>
            <p:cNvGrpSpPr/>
            <p:nvPr/>
          </p:nvGrpSpPr>
          <p:grpSpPr>
            <a:xfrm>
              <a:off x="6556979" y="1243124"/>
              <a:ext cx="258998" cy="229529"/>
              <a:chOff x="1891900" y="5168016"/>
              <a:chExt cx="247445" cy="308831"/>
            </a:xfrm>
          </p:grpSpPr>
          <p:sp>
            <p:nvSpPr>
              <p:cNvPr id="47" name="角丸四角形 46"/>
              <p:cNvSpPr/>
              <p:nvPr/>
            </p:nvSpPr>
            <p:spPr>
              <a:xfrm>
                <a:off x="1891900" y="5168016"/>
                <a:ext cx="247445" cy="308831"/>
              </a:xfrm>
              <a:prstGeom prst="roundRect">
                <a:avLst>
                  <a:gd name="adj" fmla="val 9723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857" dirty="0">
                  <a:latin typeface="+mn-ea"/>
                </a:endParaRPr>
              </a:p>
            </p:txBody>
          </p:sp>
          <p:grpSp>
            <p:nvGrpSpPr>
              <p:cNvPr id="48" name="グループ化 47"/>
              <p:cNvGrpSpPr/>
              <p:nvPr/>
            </p:nvGrpSpPr>
            <p:grpSpPr>
              <a:xfrm>
                <a:off x="1928300" y="5238988"/>
                <a:ext cx="149161" cy="203445"/>
                <a:chOff x="2699587" y="6801152"/>
                <a:chExt cx="208824" cy="284822"/>
              </a:xfrm>
            </p:grpSpPr>
            <p:sp>
              <p:nvSpPr>
                <p:cNvPr id="50" name="円/楕円 49"/>
                <p:cNvSpPr/>
                <p:nvPr/>
              </p:nvSpPr>
              <p:spPr>
                <a:xfrm>
                  <a:off x="2763221" y="6801152"/>
                  <a:ext cx="145190" cy="194593"/>
                </a:xfrm>
                <a:prstGeom prst="ellipse">
                  <a:avLst/>
                </a:pr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962" dirty="0">
                    <a:latin typeface="+mn-ea"/>
                  </a:endParaRPr>
                </a:p>
              </p:txBody>
            </p:sp>
            <p:cxnSp>
              <p:nvCxnSpPr>
                <p:cNvPr id="51" name="直線コネクタ 50"/>
                <p:cNvCxnSpPr/>
                <p:nvPr/>
              </p:nvCxnSpPr>
              <p:spPr>
                <a:xfrm flipV="1">
                  <a:off x="2699587" y="7008321"/>
                  <a:ext cx="63642" cy="77653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" name="正方形/長方形 3"/>
            <p:cNvSpPr/>
            <p:nvPr/>
          </p:nvSpPr>
          <p:spPr>
            <a:xfrm>
              <a:off x="5591953" y="1246330"/>
              <a:ext cx="906071" cy="2324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592724" y="1250656"/>
              <a:ext cx="1183387" cy="250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100" dirty="0">
                  <a:latin typeface="+mn-ea"/>
                </a:rPr>
                <a:t>確定申告</a:t>
              </a:r>
            </a:p>
          </p:txBody>
        </p:sp>
      </p:grpSp>
      <p:pic>
        <p:nvPicPr>
          <p:cNvPr id="61" name="図 60" descr="C:\Users\a316697\Desktop\動画関係一式\画像（追加分）\15_スマートフォン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5741" y="2636164"/>
            <a:ext cx="800818" cy="129467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テキスト ボックス 74"/>
          <p:cNvSpPr txBox="1"/>
          <p:nvPr/>
        </p:nvSpPr>
        <p:spPr>
          <a:xfrm>
            <a:off x="4525545" y="9682440"/>
            <a:ext cx="2437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（裏面もご覧ください）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62190" y="1901571"/>
            <a:ext cx="62642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/>
              <a:t>確定申告書等作成コーナーなら</a:t>
            </a:r>
          </a:p>
          <a:p>
            <a:pPr algn="ctr"/>
            <a:r>
              <a:rPr lang="ja-JP" altLang="en-US" sz="2200" b="1" dirty="0"/>
              <a:t>自宅でいつでも申告♪</a:t>
            </a:r>
            <a:endParaRPr lang="en-US" altLang="ja-JP" sz="2200" b="1" dirty="0"/>
          </a:p>
          <a:p>
            <a:pPr algn="ctr"/>
            <a:endParaRPr lang="ja-JP" altLang="en-US" sz="2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0969" y="2823066"/>
            <a:ext cx="286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+mn-ea"/>
              </a:rPr>
              <a:t>書き方や計算が分からない</a:t>
            </a:r>
            <a:r>
              <a:rPr kumimoji="1" lang="en-US" altLang="ja-JP" sz="1600" dirty="0">
                <a:latin typeface="+mn-ea"/>
              </a:rPr>
              <a:t>…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6377" y="5616635"/>
            <a:ext cx="286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+mn-ea"/>
              </a:rPr>
              <a:t>会社が休めない</a:t>
            </a:r>
            <a:r>
              <a:rPr kumimoji="1" lang="en-US" altLang="ja-JP" sz="1600" dirty="0">
                <a:latin typeface="+mn-ea"/>
              </a:rPr>
              <a:t>…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4183" y="4267629"/>
            <a:ext cx="28615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+mn-ea"/>
              </a:rPr>
              <a:t>入力</a:t>
            </a:r>
            <a:r>
              <a:rPr lang="ja-JP" altLang="en-US" sz="1600" dirty="0">
                <a:latin typeface="+mn-ea"/>
              </a:rPr>
              <a:t>がめんどう</a:t>
            </a:r>
            <a:r>
              <a:rPr lang="en-US" altLang="ja-JP" sz="1600" dirty="0">
                <a:latin typeface="+mn-ea"/>
              </a:rPr>
              <a:t>…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260808" y="2780892"/>
            <a:ext cx="23840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</a:rPr>
              <a:t>自</a:t>
            </a:r>
            <a:r>
              <a:rPr lang="ja-JP" altLang="en-US" sz="2800" b="1" dirty="0"/>
              <a:t> 動 計 算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260547" y="4259261"/>
            <a:ext cx="24849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</a:rPr>
              <a:t>自</a:t>
            </a:r>
            <a:r>
              <a:rPr lang="ja-JP" altLang="en-US" sz="2800" b="1" dirty="0"/>
              <a:t> 動 入 力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3252344" y="5743432"/>
            <a:ext cx="34295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solidFill>
                  <a:schemeClr val="accent4">
                    <a:lumMod val="75000"/>
                  </a:schemeClr>
                </a:solidFill>
              </a:rPr>
              <a:t>自</a:t>
            </a:r>
            <a:r>
              <a:rPr lang="ja-JP" altLang="en-US" sz="28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ja-JP" altLang="en-US" sz="2800" b="1" dirty="0">
                <a:latin typeface="メイリオ" panose="020B0604030504040204" pitchFamily="50" charset="-128"/>
              </a:rPr>
              <a:t>宅 か ら</a:t>
            </a:r>
            <a:endParaRPr lang="en-US" altLang="ja-JP" sz="2800" b="1" dirty="0">
              <a:latin typeface="メイリオ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03561" y="7234854"/>
            <a:ext cx="6684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さらに！</a:t>
            </a:r>
            <a:r>
              <a:rPr lang="en-US" altLang="ja-JP" sz="2400" b="1" dirty="0">
                <a:latin typeface="+mn-ea"/>
              </a:rPr>
              <a:t>e-Tax</a:t>
            </a:r>
            <a:r>
              <a:rPr lang="ja-JP" altLang="en-US" sz="2400" b="1" dirty="0">
                <a:latin typeface="+mn-ea"/>
              </a:rPr>
              <a:t>なら早期還付されます</a:t>
            </a:r>
            <a:endParaRPr lang="en-US" altLang="ja-JP" sz="2400" dirty="0">
              <a:latin typeface="+mn-ea"/>
            </a:endParaRPr>
          </a:p>
        </p:txBody>
      </p:sp>
      <p:sp>
        <p:nvSpPr>
          <p:cNvPr id="99" name="二等辺三角形 98"/>
          <p:cNvSpPr/>
          <p:nvPr/>
        </p:nvSpPr>
        <p:spPr>
          <a:xfrm rot="5400000">
            <a:off x="1818019" y="4628233"/>
            <a:ext cx="2107540" cy="30940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0" name="図 99" descr="zaimu_Illust-23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85" y="4598946"/>
            <a:ext cx="984169" cy="865043"/>
          </a:xfrm>
          <a:prstGeom prst="rect">
            <a:avLst/>
          </a:prstGeom>
        </p:spPr>
      </p:pic>
      <p:pic>
        <p:nvPicPr>
          <p:cNvPr id="104" name="図 103" descr="zaimu_Illust-56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49" y="3227227"/>
            <a:ext cx="925526" cy="864817"/>
          </a:xfrm>
          <a:prstGeom prst="rect">
            <a:avLst/>
          </a:prstGeom>
        </p:spPr>
      </p:pic>
      <p:grpSp>
        <p:nvGrpSpPr>
          <p:cNvPr id="105" name="グループ化 104"/>
          <p:cNvGrpSpPr/>
          <p:nvPr/>
        </p:nvGrpSpPr>
        <p:grpSpPr>
          <a:xfrm>
            <a:off x="335112" y="7905044"/>
            <a:ext cx="6161600" cy="830997"/>
            <a:chOff x="999570" y="8744741"/>
            <a:chExt cx="5652680" cy="830997"/>
          </a:xfrm>
        </p:grpSpPr>
        <p:sp>
          <p:nvSpPr>
            <p:cNvPr id="106" name="テキスト ボックス 105"/>
            <p:cNvSpPr txBox="1"/>
            <p:nvPr/>
          </p:nvSpPr>
          <p:spPr>
            <a:xfrm>
              <a:off x="1074821" y="8744741"/>
              <a:ext cx="55774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相談はチャットボットや</a:t>
              </a:r>
              <a:r>
                <a:rPr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電話</a:t>
              </a:r>
              <a:r>
                <a:rPr kumimoji="1" lang="ja-JP" altLang="en-US" sz="2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でもできます</a:t>
              </a:r>
            </a:p>
          </p:txBody>
        </p:sp>
        <p:sp>
          <p:nvSpPr>
            <p:cNvPr id="107" name="二等辺三角形 106"/>
            <p:cNvSpPr/>
            <p:nvPr/>
          </p:nvSpPr>
          <p:spPr>
            <a:xfrm rot="9111041">
              <a:off x="999570" y="8805361"/>
              <a:ext cx="45719" cy="20603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8" name="二等辺三角形 107"/>
            <p:cNvSpPr/>
            <p:nvPr/>
          </p:nvSpPr>
          <p:spPr>
            <a:xfrm rot="12488959" flipH="1">
              <a:off x="6535424" y="8813683"/>
              <a:ext cx="45719" cy="206039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</p:grpSp>
      <p:sp>
        <p:nvSpPr>
          <p:cNvPr id="109" name="ホームベース 108"/>
          <p:cNvSpPr/>
          <p:nvPr/>
        </p:nvSpPr>
        <p:spPr>
          <a:xfrm>
            <a:off x="3419636" y="8612723"/>
            <a:ext cx="1644213" cy="342742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e-Tax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の使い方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操作方法等）</a:t>
            </a:r>
          </a:p>
        </p:txBody>
      </p:sp>
      <p:sp>
        <p:nvSpPr>
          <p:cNvPr id="112" name="角丸四角形 111"/>
          <p:cNvSpPr/>
          <p:nvPr/>
        </p:nvSpPr>
        <p:spPr>
          <a:xfrm>
            <a:off x="7462568" y="7234854"/>
            <a:ext cx="1800152" cy="5711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3" name="二等辺三角形 112"/>
          <p:cNvSpPr/>
          <p:nvPr/>
        </p:nvSpPr>
        <p:spPr>
          <a:xfrm rot="5400000">
            <a:off x="3417673" y="8401906"/>
            <a:ext cx="119621" cy="97266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ホームベース 114"/>
          <p:cNvSpPr/>
          <p:nvPr/>
        </p:nvSpPr>
        <p:spPr>
          <a:xfrm>
            <a:off x="3427615" y="9144718"/>
            <a:ext cx="1644213" cy="342742"/>
          </a:xfrm>
          <a:prstGeom prst="homePlat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申告書の作成に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当たってのご不明点等</a:t>
            </a:r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053711" y="8554944"/>
            <a:ext cx="20931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e-Tax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・作成コーナーヘルプデスク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5062550" y="8808542"/>
            <a:ext cx="16704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0570-01-5901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078178" y="9203204"/>
            <a:ext cx="209319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所轄の税務署へお電話ください</a:t>
            </a:r>
            <a:endParaRPr kumimoji="1" lang="en-US" altLang="ja-JP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1227762" y="9461884"/>
            <a:ext cx="1055098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900"/>
              </a:lnSpc>
            </a:pPr>
            <a:r>
              <a:rPr lang="ja-JP" altLang="en-US" sz="800" dirty="0">
                <a:solidFill>
                  <a:srgbClr val="3737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税務職員ふたば</a:t>
            </a:r>
            <a:endParaRPr lang="ja-JP" altLang="ja-JP" sz="800" dirty="0">
              <a:solidFill>
                <a:srgbClr val="37373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-1" y="-15487"/>
            <a:ext cx="6875807" cy="586108"/>
          </a:xfrm>
          <a:prstGeom prst="rect">
            <a:avLst/>
          </a:prstGeom>
          <a:solidFill>
            <a:srgbClr val="197F4A"/>
          </a:solidFill>
        </p:spPr>
        <p:txBody>
          <a:bodyPr wrap="square" tIns="10800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800" b="1" spc="214" dirty="0">
                <a:solidFill>
                  <a:schemeClr val="bg1"/>
                </a:solidFill>
                <a:latin typeface="+mn-ea"/>
              </a:rPr>
              <a:t>ご自宅からの</a:t>
            </a:r>
            <a:r>
              <a:rPr lang="en-US" altLang="ja-JP" sz="2800" b="1" spc="214" dirty="0">
                <a:solidFill>
                  <a:schemeClr val="bg1"/>
                </a:solidFill>
                <a:latin typeface="+mn-ea"/>
              </a:rPr>
              <a:t>e-Tax</a:t>
            </a:r>
            <a:r>
              <a:rPr lang="ja-JP" altLang="en-US" sz="2800" b="1" spc="214" dirty="0">
                <a:solidFill>
                  <a:schemeClr val="bg1"/>
                </a:solidFill>
                <a:latin typeface="+mn-ea"/>
              </a:rPr>
              <a:t>申告のご案内</a:t>
            </a:r>
            <a:endParaRPr lang="en-US" altLang="ja-JP" sz="2800" b="1" spc="214" dirty="0">
              <a:solidFill>
                <a:schemeClr val="bg1"/>
              </a:solidFill>
              <a:latin typeface="+mn-ea"/>
            </a:endParaRPr>
          </a:p>
        </p:txBody>
      </p:sp>
      <p:pic>
        <p:nvPicPr>
          <p:cNvPr id="1026" name="図 4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135" y="4771460"/>
            <a:ext cx="823144" cy="879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005" y="1714833"/>
            <a:ext cx="193603" cy="243608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014" y="6374771"/>
            <a:ext cx="800803" cy="711757"/>
          </a:xfrm>
          <a:prstGeom prst="rect">
            <a:avLst/>
          </a:prstGeom>
          <a:ln w="6350">
            <a:noFill/>
          </a:ln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9533" y="8777413"/>
            <a:ext cx="642725" cy="642725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0" b="42623"/>
          <a:stretch/>
        </p:blipFill>
        <p:spPr bwMode="auto">
          <a:xfrm>
            <a:off x="1301530" y="8697607"/>
            <a:ext cx="835275" cy="7315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7" name="正方形/長方形 66"/>
          <p:cNvSpPr/>
          <p:nvPr/>
        </p:nvSpPr>
        <p:spPr>
          <a:xfrm>
            <a:off x="568456" y="8530511"/>
            <a:ext cx="1542011" cy="2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900"/>
              </a:lnSpc>
            </a:pPr>
            <a:r>
              <a:rPr lang="en-US" altLang="ja-JP" sz="800" dirty="0">
                <a:solidFill>
                  <a:srgbClr val="3737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solidFill>
                  <a:srgbClr val="37373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令和４年１月上旬公開予定</a:t>
            </a:r>
            <a:endParaRPr lang="ja-JP" altLang="ja-JP" sz="800" dirty="0">
              <a:solidFill>
                <a:srgbClr val="37373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9" name="図 6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94" y="6193876"/>
            <a:ext cx="566800" cy="352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38381" y="6320875"/>
            <a:ext cx="298386" cy="552567"/>
          </a:xfrm>
          <a:prstGeom prst="rect">
            <a:avLst/>
          </a:prstGeom>
        </p:spPr>
      </p:pic>
      <p:pic>
        <p:nvPicPr>
          <p:cNvPr id="74" name="図 7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07" y="5965499"/>
            <a:ext cx="596324" cy="1121029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583778" y="8329387"/>
            <a:ext cx="207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チャットボットでの相談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 rot="16200000">
            <a:off x="276912" y="8220886"/>
            <a:ext cx="5094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▼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2024573" y="8678434"/>
            <a:ext cx="122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ja-JP" altLang="en-US" sz="8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ご質問を入力いただければ、</a:t>
            </a:r>
            <a:r>
              <a:rPr lang="en-US" altLang="ja-JP" sz="8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AI</a:t>
            </a:r>
            <a:r>
              <a:rPr lang="ja-JP" altLang="en-US" sz="8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を活用した</a:t>
            </a:r>
            <a:r>
              <a:rPr lang="ja-JP" altLang="en-US" sz="800" b="1" dirty="0">
                <a:latin typeface="+mj-ea"/>
                <a:ea typeface="+mj-ea"/>
                <a:cs typeface="メイリオ" panose="020B0604030504040204" pitchFamily="50" charset="-128"/>
              </a:rPr>
              <a:t>「税務職員ふたば」</a:t>
            </a:r>
            <a:r>
              <a:rPr lang="ja-JP" altLang="en-US" sz="8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がお答えします。</a:t>
            </a:r>
            <a:endParaRPr lang="en-US" altLang="ja-JP" sz="800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480747" y="8329386"/>
            <a:ext cx="207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お電話での相談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774921" y="8697525"/>
            <a:ext cx="11407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（全国一律市内通話料金）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3" name="図 72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C3C3C3"/>
              </a:clrFrom>
              <a:clrTo>
                <a:srgbClr val="C3C3C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574" y="4546126"/>
            <a:ext cx="509613" cy="866987"/>
          </a:xfrm>
          <a:prstGeom prst="rect">
            <a:avLst/>
          </a:prstGeom>
        </p:spPr>
      </p:pic>
      <p:sp>
        <p:nvSpPr>
          <p:cNvPr id="77" name="円弧 76"/>
          <p:cNvSpPr/>
          <p:nvPr/>
        </p:nvSpPr>
        <p:spPr>
          <a:xfrm rot="19010513">
            <a:off x="5884308" y="4989209"/>
            <a:ext cx="108000" cy="108000"/>
          </a:xfrm>
          <a:prstGeom prst="arc">
            <a:avLst>
              <a:gd name="adj1" fmla="val 1648556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星 5 93"/>
          <p:cNvSpPr/>
          <p:nvPr/>
        </p:nvSpPr>
        <p:spPr>
          <a:xfrm>
            <a:off x="5329720" y="4690376"/>
            <a:ext cx="180000" cy="18000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星 5 94"/>
          <p:cNvSpPr/>
          <p:nvPr/>
        </p:nvSpPr>
        <p:spPr>
          <a:xfrm>
            <a:off x="5836383" y="4588866"/>
            <a:ext cx="180000" cy="18000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星 5 95"/>
          <p:cNvSpPr/>
          <p:nvPr/>
        </p:nvSpPr>
        <p:spPr>
          <a:xfrm>
            <a:off x="6498538" y="4584457"/>
            <a:ext cx="180000" cy="180000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弧 96"/>
          <p:cNvSpPr/>
          <p:nvPr/>
        </p:nvSpPr>
        <p:spPr>
          <a:xfrm rot="19010513">
            <a:off x="5884511" y="5025365"/>
            <a:ext cx="108000" cy="108000"/>
          </a:xfrm>
          <a:prstGeom prst="arc">
            <a:avLst>
              <a:gd name="adj1" fmla="val 1648556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561909" y="2830622"/>
            <a:ext cx="640438" cy="918000"/>
          </a:xfrm>
          <a:prstGeom prst="rect">
            <a:avLst/>
          </a:prstGeom>
        </p:spPr>
      </p:pic>
      <p:pic>
        <p:nvPicPr>
          <p:cNvPr id="81" name="図 80">
            <a:extLst>
              <a:ext uri="{FF2B5EF4-FFF2-40B4-BE49-F238E27FC236}">
                <a16:creationId xmlns:a16="http://schemas.microsoft.com/office/drawing/2014/main" id="{00000000-0008-0000-0000-000010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713" y="2934098"/>
            <a:ext cx="624654" cy="11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円弧 77"/>
          <p:cNvSpPr/>
          <p:nvPr/>
        </p:nvSpPr>
        <p:spPr>
          <a:xfrm rot="7963254">
            <a:off x="5920100" y="5117247"/>
            <a:ext cx="108000" cy="108000"/>
          </a:xfrm>
          <a:prstGeom prst="arc">
            <a:avLst>
              <a:gd name="adj1" fmla="val 1648556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弧 81"/>
          <p:cNvSpPr/>
          <p:nvPr/>
        </p:nvSpPr>
        <p:spPr>
          <a:xfrm rot="7963254">
            <a:off x="5916957" y="5145203"/>
            <a:ext cx="108000" cy="108000"/>
          </a:xfrm>
          <a:prstGeom prst="arc">
            <a:avLst>
              <a:gd name="adj1" fmla="val 1648556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1" name="Picture 4"/>
          <p:cNvPicPr>
            <a:picLocks noChangeAspect="1" noChangeArrowheads="1"/>
          </p:cNvPicPr>
          <p:nvPr/>
        </p:nvPicPr>
        <p:blipFill>
          <a:blip r:embed="rId1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927" y="3640988"/>
            <a:ext cx="821025" cy="742593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8787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正方形/長方形 87"/>
          <p:cNvSpPr/>
          <p:nvPr/>
        </p:nvSpPr>
        <p:spPr>
          <a:xfrm>
            <a:off x="-60161" y="0"/>
            <a:ext cx="6943734" cy="9900122"/>
          </a:xfrm>
          <a:prstGeom prst="rect">
            <a:avLst/>
          </a:prstGeom>
          <a:solidFill>
            <a:srgbClr val="EAF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962" dirty="0">
              <a:latin typeface="+mn-ea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-5737755" y="3156001"/>
            <a:ext cx="2896965" cy="69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700"/>
              </a:lnSpc>
            </a:pPr>
            <a:r>
              <a:rPr lang="ja-JP" altLang="en-US" sz="2400" b="1" spc="214" dirty="0">
                <a:solidFill>
                  <a:schemeClr val="bg1"/>
                </a:solidFill>
                <a:latin typeface="+mn-ea"/>
              </a:rPr>
              <a:t>の作成･送信は</a:t>
            </a:r>
            <a:endParaRPr lang="ja-JP" altLang="en-US" sz="4400" b="1" spc="214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51" name="正方形/長方形 150"/>
          <p:cNvSpPr/>
          <p:nvPr/>
        </p:nvSpPr>
        <p:spPr>
          <a:xfrm>
            <a:off x="-75490" y="582308"/>
            <a:ext cx="6944964" cy="521021"/>
          </a:xfrm>
          <a:prstGeom prst="rect">
            <a:avLst/>
          </a:prstGeom>
          <a:solidFill>
            <a:srgbClr val="197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bIns="0" rtlCol="0" anchor="ctr"/>
          <a:lstStyle/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42963" y="1233961"/>
            <a:ext cx="488837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パソコンの画面に表示された２次元バーコードを</a:t>
            </a:r>
            <a:r>
              <a:rPr lang="ja-JP" altLang="en-US" sz="14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スマホ（マイナンバーカード読取対応）で</a:t>
            </a:r>
            <a:r>
              <a:rPr lang="ja-JP" altLang="en-US" sz="14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読み取れば、</a:t>
            </a:r>
            <a:br>
              <a:rPr lang="en-US" altLang="ja-JP" sz="14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</a:br>
            <a:r>
              <a:rPr lang="ja-JP" altLang="en-US" sz="1400" b="1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マイナンバーカードを使ってｅ</a:t>
            </a:r>
            <a:r>
              <a:rPr lang="en-US" altLang="ja-JP" sz="1400" b="1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-</a:t>
            </a:r>
            <a:r>
              <a:rPr lang="ja-JP" altLang="en-US" sz="1400" b="1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Ｔａｘで送信できます！</a:t>
            </a:r>
            <a:endParaRPr lang="en-US" altLang="ja-JP" sz="1400" b="1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algn="just">
              <a:lnSpc>
                <a:spcPts val="1400"/>
              </a:lnSpc>
              <a:spcBef>
                <a:spcPts val="600"/>
              </a:spcBef>
            </a:pPr>
            <a:r>
              <a:rPr lang="en-US" altLang="ja-JP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※</a:t>
            </a:r>
            <a:r>
              <a:rPr lang="ja-JP" altLang="en-US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　</a:t>
            </a:r>
            <a:r>
              <a:rPr lang="en-US" altLang="ja-JP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Windows</a:t>
            </a:r>
            <a:r>
              <a:rPr lang="ja-JP" altLang="en-US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の</a:t>
            </a:r>
            <a:r>
              <a:rPr lang="en-US" altLang="ja-JP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Microsoft Edge</a:t>
            </a:r>
            <a:r>
              <a:rPr lang="ja-JP" altLang="en-US" sz="1050" dirty="0" err="1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、</a:t>
            </a:r>
            <a:r>
              <a:rPr lang="en-US" altLang="ja-JP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Google Chrome</a:t>
            </a:r>
            <a:r>
              <a:rPr lang="ja-JP" altLang="en-US" sz="1050" dirty="0" err="1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、</a:t>
            </a:r>
            <a:r>
              <a:rPr lang="en-US" altLang="ja-JP" sz="1050" dirty="0" err="1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macOS</a:t>
            </a:r>
            <a:r>
              <a:rPr lang="ja-JP" altLang="en-US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の</a:t>
            </a:r>
            <a:r>
              <a:rPr lang="en-US" altLang="ja-JP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Safari</a:t>
            </a:r>
            <a:r>
              <a:rPr lang="ja-JP" altLang="en-US" sz="1050" dirty="0" err="1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、</a:t>
            </a:r>
            <a:endParaRPr lang="en-US" altLang="ja-JP" sz="105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05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　　いずれにも対応。</a:t>
            </a:r>
            <a:endParaRPr lang="ja-JP" altLang="en-US" sz="1050" dirty="0">
              <a:solidFill>
                <a:srgbClr val="2683C6"/>
              </a:solidFill>
              <a:latin typeface="+mj-ea"/>
              <a:cs typeface="メイリオ" panose="020B0604030504040204" pitchFamily="50" charset="-128"/>
            </a:endParaRPr>
          </a:p>
          <a:p>
            <a:pPr algn="just">
              <a:lnSpc>
                <a:spcPts val="2000"/>
              </a:lnSpc>
            </a:pPr>
            <a:endParaRPr lang="ja-JP" altLang="en-US" sz="1300" b="1" dirty="0">
              <a:solidFill>
                <a:srgbClr val="2683C6"/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pic>
        <p:nvPicPr>
          <p:cNvPr id="173" name="図 172">
            <a:extLst>
              <a:ext uri="{FF2B5EF4-FFF2-40B4-BE49-F238E27FC236}">
                <a16:creationId xmlns:a16="http://schemas.microsoft.com/office/drawing/2014/main" id="{FBE90939-58A7-4E9E-B24F-BB13855F6F8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5281288" y="1645102"/>
            <a:ext cx="1281954" cy="1086457"/>
          </a:xfrm>
          <a:prstGeom prst="rect">
            <a:avLst/>
          </a:prstGeom>
        </p:spPr>
      </p:pic>
      <p:sp>
        <p:nvSpPr>
          <p:cNvPr id="157" name="正方形/長方形 156"/>
          <p:cNvSpPr/>
          <p:nvPr/>
        </p:nvSpPr>
        <p:spPr>
          <a:xfrm>
            <a:off x="-29358" y="8233773"/>
            <a:ext cx="6898832" cy="4153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bIns="0" rtlCol="0" anchor="ctr"/>
          <a:lstStyle/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58" name="正方形/長方形 157"/>
          <p:cNvSpPr/>
          <p:nvPr/>
        </p:nvSpPr>
        <p:spPr>
          <a:xfrm>
            <a:off x="-19151" y="3750033"/>
            <a:ext cx="4479204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スマホのカメラで給与所得の源泉徴収票を撮影すれば、</a:t>
            </a:r>
            <a:endParaRPr lang="en-US" altLang="ja-JP" sz="1400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b="1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金額や支払者情報などが自動で入力されます！</a:t>
            </a:r>
            <a:endParaRPr lang="en-US" altLang="ja-JP" sz="1400" b="1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81" name="円形吹き出し 180"/>
          <p:cNvSpPr/>
          <p:nvPr/>
        </p:nvSpPr>
        <p:spPr>
          <a:xfrm>
            <a:off x="5525867" y="3578618"/>
            <a:ext cx="1311194" cy="1241757"/>
          </a:xfrm>
          <a:prstGeom prst="wedgeEllipseCallout">
            <a:avLst>
              <a:gd name="adj1" fmla="val -57843"/>
              <a:gd name="adj2" fmla="val 12857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テキスト ボックス 182"/>
          <p:cNvSpPr txBox="1"/>
          <p:nvPr/>
        </p:nvSpPr>
        <p:spPr>
          <a:xfrm rot="1333373">
            <a:off x="4794950" y="3715793"/>
            <a:ext cx="10351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+mn-ea"/>
              </a:rPr>
              <a:t>╲パシャリ／</a:t>
            </a:r>
            <a:endParaRPr kumimoji="1" lang="ja-JP" altLang="en-US" sz="900" dirty="0">
              <a:latin typeface="+mn-ea"/>
            </a:endParaRPr>
          </a:p>
        </p:txBody>
      </p:sp>
      <p:grpSp>
        <p:nvGrpSpPr>
          <p:cNvPr id="188" name="グループ化 187"/>
          <p:cNvGrpSpPr/>
          <p:nvPr/>
        </p:nvGrpSpPr>
        <p:grpSpPr>
          <a:xfrm>
            <a:off x="5678113" y="8847723"/>
            <a:ext cx="985506" cy="754525"/>
            <a:chOff x="325858" y="8297010"/>
            <a:chExt cx="1133366" cy="802075"/>
          </a:xfrm>
          <a:noFill/>
        </p:grpSpPr>
        <p:pic>
          <p:nvPicPr>
            <p:cNvPr id="189" name="Picture 5" descr="D:\user\013051\My Documents\My Pictures\l_01[1].gif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858" y="8297010"/>
              <a:ext cx="1133366" cy="802075"/>
            </a:xfrm>
            <a:prstGeom prst="rect">
              <a:avLst/>
            </a:prstGeom>
            <a:grpFill/>
            <a:scene3d>
              <a:camera prst="orthographicFront">
                <a:rot lat="0" lon="0" rev="0"/>
              </a:camera>
              <a:lightRig rig="threePt" dir="t"/>
            </a:scene3d>
          </p:spPr>
        </p:pic>
        <p:pic>
          <p:nvPicPr>
            <p:cNvPr id="190" name="図 189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" r="342" b="470"/>
            <a:stretch/>
          </p:blipFill>
          <p:spPr>
            <a:xfrm>
              <a:off x="419721" y="8368504"/>
              <a:ext cx="939971" cy="529778"/>
            </a:xfrm>
            <a:prstGeom prst="rect">
              <a:avLst/>
            </a:prstGeom>
            <a:grpFill/>
          </p:spPr>
        </p:pic>
      </p:grpSp>
      <p:sp>
        <p:nvSpPr>
          <p:cNvPr id="191" name="正方形/長方形 190"/>
          <p:cNvSpPr/>
          <p:nvPr/>
        </p:nvSpPr>
        <p:spPr>
          <a:xfrm>
            <a:off x="161981" y="8723885"/>
            <a:ext cx="4483145" cy="5950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</a:pPr>
            <a:r>
              <a:rPr lang="ja-JP" altLang="en-US" sz="1400" dirty="0">
                <a:solidFill>
                  <a:srgbClr val="373737"/>
                </a:solidFill>
                <a:latin typeface="+mn-ea"/>
                <a:cs typeface="メイリオ" panose="020B0604030504040204" pitchFamily="50" charset="-128"/>
              </a:rPr>
              <a:t>確定申告書等作成コーナーを利用した入力方法などの動画をご案内しています</a:t>
            </a:r>
            <a:endParaRPr lang="en-US" altLang="ja-JP" sz="1400" dirty="0">
              <a:solidFill>
                <a:srgbClr val="373737"/>
              </a:solidFill>
              <a:latin typeface="+mn-ea"/>
              <a:cs typeface="メイリオ" panose="020B0604030504040204" pitchFamily="50" charset="-128"/>
            </a:endParaRPr>
          </a:p>
        </p:txBody>
      </p:sp>
      <p:grpSp>
        <p:nvGrpSpPr>
          <p:cNvPr id="192" name="グループ化 191"/>
          <p:cNvGrpSpPr/>
          <p:nvPr/>
        </p:nvGrpSpPr>
        <p:grpSpPr>
          <a:xfrm>
            <a:off x="2888467" y="9096535"/>
            <a:ext cx="1724592" cy="459234"/>
            <a:chOff x="4288390" y="1642631"/>
            <a:chExt cx="1450191" cy="521287"/>
          </a:xfrm>
        </p:grpSpPr>
        <p:grpSp>
          <p:nvGrpSpPr>
            <p:cNvPr id="193" name="グループ化 192"/>
            <p:cNvGrpSpPr/>
            <p:nvPr/>
          </p:nvGrpSpPr>
          <p:grpSpPr>
            <a:xfrm>
              <a:off x="4288390" y="1656404"/>
              <a:ext cx="1093479" cy="281902"/>
              <a:chOff x="2137658" y="8848499"/>
              <a:chExt cx="2534003" cy="696471"/>
            </a:xfrm>
          </p:grpSpPr>
          <p:sp>
            <p:nvSpPr>
              <p:cNvPr id="200" name="正方形/長方形 199"/>
              <p:cNvSpPr/>
              <p:nvPr/>
            </p:nvSpPr>
            <p:spPr>
              <a:xfrm>
                <a:off x="2199853" y="8848499"/>
                <a:ext cx="2471808" cy="656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innerShdw blurRad="76200" dist="50800" dir="16200000">
                  <a:prstClr val="black">
                    <a:alpha val="1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857" dirty="0">
                  <a:latin typeface="+mn-ea"/>
                </a:endParaRPr>
              </a:p>
            </p:txBody>
          </p:sp>
          <p:sp>
            <p:nvSpPr>
              <p:cNvPr id="201" name="テキスト ボックス 200"/>
              <p:cNvSpPr txBox="1"/>
              <p:nvPr/>
            </p:nvSpPr>
            <p:spPr>
              <a:xfrm>
                <a:off x="2137658" y="8944158"/>
                <a:ext cx="2513495" cy="600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dirty="0">
                    <a:latin typeface="+mn-ea"/>
                  </a:rPr>
                  <a:t>動画で見る確定申告</a:t>
                </a:r>
              </a:p>
            </p:txBody>
          </p:sp>
        </p:grpSp>
        <p:grpSp>
          <p:nvGrpSpPr>
            <p:cNvPr id="194" name="グループ化 193"/>
            <p:cNvGrpSpPr/>
            <p:nvPr/>
          </p:nvGrpSpPr>
          <p:grpSpPr>
            <a:xfrm>
              <a:off x="5501199" y="1642631"/>
              <a:ext cx="237382" cy="272399"/>
              <a:chOff x="1891900" y="5168016"/>
              <a:chExt cx="247445" cy="308831"/>
            </a:xfrm>
          </p:grpSpPr>
          <p:sp>
            <p:nvSpPr>
              <p:cNvPr id="196" name="角丸四角形 195"/>
              <p:cNvSpPr/>
              <p:nvPr/>
            </p:nvSpPr>
            <p:spPr>
              <a:xfrm>
                <a:off x="1891900" y="5168016"/>
                <a:ext cx="247445" cy="308831"/>
              </a:xfrm>
              <a:prstGeom prst="roundRect">
                <a:avLst>
                  <a:gd name="adj" fmla="val 9723"/>
                </a:avLst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857" dirty="0">
                  <a:latin typeface="+mn-ea"/>
                </a:endParaRPr>
              </a:p>
            </p:txBody>
          </p:sp>
          <p:grpSp>
            <p:nvGrpSpPr>
              <p:cNvPr id="197" name="グループ化 196"/>
              <p:cNvGrpSpPr/>
              <p:nvPr/>
            </p:nvGrpSpPr>
            <p:grpSpPr>
              <a:xfrm>
                <a:off x="1928300" y="5238988"/>
                <a:ext cx="149161" cy="203445"/>
                <a:chOff x="2699587" y="6801152"/>
                <a:chExt cx="208824" cy="284822"/>
              </a:xfrm>
            </p:grpSpPr>
            <p:sp>
              <p:nvSpPr>
                <p:cNvPr id="198" name="円/楕円 197"/>
                <p:cNvSpPr/>
                <p:nvPr/>
              </p:nvSpPr>
              <p:spPr>
                <a:xfrm>
                  <a:off x="2763221" y="6801152"/>
                  <a:ext cx="145190" cy="194593"/>
                </a:xfrm>
                <a:prstGeom prst="ellipse">
                  <a:avLst/>
                </a:pr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 sz="962" dirty="0">
                    <a:latin typeface="+mn-ea"/>
                  </a:endParaRPr>
                </a:p>
              </p:txBody>
            </p:sp>
            <p:cxnSp>
              <p:nvCxnSpPr>
                <p:cNvPr id="199" name="直線コネクタ 198"/>
                <p:cNvCxnSpPr/>
                <p:nvPr/>
              </p:nvCxnSpPr>
              <p:spPr>
                <a:xfrm flipV="1">
                  <a:off x="2699587" y="7008321"/>
                  <a:ext cx="63642" cy="77653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195" name="図 19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5535" y="1827755"/>
              <a:ext cx="177446" cy="336163"/>
            </a:xfrm>
            <a:prstGeom prst="rect">
              <a:avLst/>
            </a:prstGeom>
          </p:spPr>
        </p:pic>
      </p:grpSp>
      <p:pic>
        <p:nvPicPr>
          <p:cNvPr id="202" name="図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602" y="8818582"/>
            <a:ext cx="776478" cy="77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テキスト ボックス 41"/>
          <p:cNvSpPr txBox="1"/>
          <p:nvPr/>
        </p:nvSpPr>
        <p:spPr>
          <a:xfrm>
            <a:off x="-40652" y="9463950"/>
            <a:ext cx="665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" dirty="0">
                <a:latin typeface="+mn-ea"/>
              </a:rPr>
              <a:t>・このチラシには開発中の画面が含まれておりますので、実際の画面と異なる場合があります。</a:t>
            </a:r>
            <a:endParaRPr kumimoji="1" lang="en-US" altLang="ja-JP" sz="600" dirty="0">
              <a:latin typeface="+mn-ea"/>
            </a:endParaRPr>
          </a:p>
          <a:p>
            <a:r>
              <a:rPr kumimoji="1" lang="ja-JP" altLang="en-US" sz="600" dirty="0">
                <a:latin typeface="+mn-ea"/>
              </a:rPr>
              <a:t>・</a:t>
            </a:r>
            <a:r>
              <a:rPr kumimoji="1" lang="en-US" altLang="ja-JP" sz="600" dirty="0">
                <a:latin typeface="+mn-ea"/>
              </a:rPr>
              <a:t>Google Chrome</a:t>
            </a:r>
            <a:r>
              <a:rPr kumimoji="1" lang="ja-JP" altLang="en-US" sz="600" dirty="0">
                <a:latin typeface="+mn-ea"/>
              </a:rPr>
              <a:t>の名称は、</a:t>
            </a:r>
            <a:r>
              <a:rPr kumimoji="1" lang="en-US" altLang="ja-JP" sz="600" dirty="0">
                <a:latin typeface="+mn-ea"/>
              </a:rPr>
              <a:t>Google</a:t>
            </a:r>
            <a:r>
              <a:rPr lang="ja-JP" altLang="en-US" sz="600" dirty="0">
                <a:latin typeface="+mn-ea"/>
              </a:rPr>
              <a:t> </a:t>
            </a:r>
            <a:r>
              <a:rPr lang="en-US" altLang="ja-JP" sz="600" dirty="0">
                <a:latin typeface="+mn-ea"/>
              </a:rPr>
              <a:t>LLC</a:t>
            </a:r>
            <a:r>
              <a:rPr lang="ja-JP" altLang="en-US" sz="600" dirty="0">
                <a:latin typeface="+mn-ea"/>
              </a:rPr>
              <a:t>の商標または登録商標です。</a:t>
            </a:r>
            <a:endParaRPr lang="en-US" altLang="ja-JP" sz="600" dirty="0">
              <a:latin typeface="+mn-ea"/>
            </a:endParaRPr>
          </a:p>
          <a:p>
            <a:r>
              <a:rPr lang="ja-JP" altLang="en-US" sz="600" dirty="0">
                <a:latin typeface="+mn-ea"/>
              </a:rPr>
              <a:t>・</a:t>
            </a:r>
            <a:r>
              <a:rPr lang="en-US" altLang="ja-JP" sz="600" dirty="0">
                <a:latin typeface="+mn-ea"/>
              </a:rPr>
              <a:t>Windows</a:t>
            </a:r>
            <a:r>
              <a:rPr lang="ja-JP" altLang="en-US" sz="600" dirty="0" err="1">
                <a:latin typeface="+mn-ea"/>
              </a:rPr>
              <a:t>、</a:t>
            </a:r>
            <a:r>
              <a:rPr lang="en-US" altLang="ja-JP" sz="600" dirty="0">
                <a:latin typeface="+mn-ea"/>
              </a:rPr>
              <a:t>Microsoft Edge</a:t>
            </a:r>
            <a:r>
              <a:rPr lang="ja-JP" altLang="en-US" sz="600" dirty="0">
                <a:latin typeface="+mn-ea"/>
              </a:rPr>
              <a:t>の名称は、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米国及び他の国々で登録された米国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Microsoft Corporation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の商標です。</a:t>
            </a:r>
            <a:endParaRPr lang="en-US" altLang="ja-JP" sz="600" dirty="0">
              <a:latin typeface="+mn-ea"/>
            </a:endParaRPr>
          </a:p>
          <a:p>
            <a:r>
              <a:rPr lang="ja-JP" altLang="en-US" sz="600" dirty="0">
                <a:latin typeface="+mn-ea"/>
              </a:rPr>
              <a:t>・</a:t>
            </a:r>
            <a:r>
              <a:rPr lang="en-US" altLang="ja-JP" sz="600" dirty="0" err="1">
                <a:latin typeface="+mn-ea"/>
              </a:rPr>
              <a:t>macOS</a:t>
            </a:r>
            <a:r>
              <a:rPr lang="ja-JP" altLang="en-US" sz="600" dirty="0">
                <a:latin typeface="+mn-ea"/>
              </a:rPr>
              <a:t>の名称は、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米国及び他の国々で登録された</a:t>
            </a:r>
            <a:r>
              <a:rPr lang="en-US" altLang="ja-JP" sz="600" dirty="0">
                <a:latin typeface="+mn-ea"/>
                <a:cs typeface="メイリオ" panose="020B0604030504040204" pitchFamily="50" charset="-128"/>
              </a:rPr>
              <a:t>Apple Inc.</a:t>
            </a:r>
            <a:r>
              <a:rPr lang="ja-JP" altLang="en-US" sz="600" dirty="0">
                <a:latin typeface="+mn-ea"/>
                <a:cs typeface="メイリオ" panose="020B0604030504040204" pitchFamily="50" charset="-128"/>
              </a:rPr>
              <a:t>の商標です。</a:t>
            </a:r>
            <a:endParaRPr lang="en-US" altLang="ja-JP" sz="600" dirty="0">
              <a:latin typeface="+mn-ea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6217746" y="9757477"/>
            <a:ext cx="762511" cy="1943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R3</a:t>
            </a:r>
            <a:r>
              <a:rPr kumimoji="1" lang="en-US" altLang="ja-JP" sz="1000" dirty="0">
                <a:solidFill>
                  <a:schemeClr val="tx1"/>
                </a:solidFill>
                <a:latin typeface="+mn-ea"/>
              </a:rPr>
              <a:t>.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9</a:t>
            </a:r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311" y="6016374"/>
            <a:ext cx="965910" cy="8736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5" name="正方形/長方形 44"/>
          <p:cNvSpPr/>
          <p:nvPr/>
        </p:nvSpPr>
        <p:spPr>
          <a:xfrm>
            <a:off x="42963" y="5606454"/>
            <a:ext cx="6534110" cy="247760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br>
              <a:rPr lang="en-US" altLang="ja-JP" sz="1600" b="1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</a:br>
            <a:endParaRPr lang="en-US" altLang="ja-JP" sz="1200" b="1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  <a:spcBef>
                <a:spcPts val="600"/>
              </a:spcBef>
            </a:pPr>
            <a:r>
              <a:rPr lang="en-US" altLang="ja-JP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lang="ja-JP" altLang="en-US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対象所得</a:t>
            </a:r>
            <a:r>
              <a:rPr lang="en-US" altLang="ja-JP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 給与所得</a:t>
            </a:r>
            <a:endParaRPr lang="en-US" altLang="ja-JP" sz="1300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 雑所得</a:t>
            </a:r>
            <a:endParaRPr lang="en-US" altLang="ja-JP" sz="1300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 一時所得</a:t>
            </a:r>
            <a:endParaRPr lang="en-US" altLang="ja-JP" sz="1300" dirty="0">
              <a:solidFill>
                <a:srgbClr val="373737"/>
              </a:solidFill>
              <a:latin typeface="+mj-ea"/>
              <a:ea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特定口座年間取引報告書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146250">
              <a:lnSpc>
                <a:spcPts val="2000"/>
              </a:lnSpc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　 </a:t>
            </a:r>
            <a:r>
              <a:rPr lang="ja-JP" altLang="en-US" sz="11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（上場株式等の譲渡所得等・配当所得等）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上場株式等の譲渡損失額</a:t>
            </a:r>
            <a:r>
              <a:rPr lang="ja-JP" altLang="en-US" sz="11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（前年繰越分）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-52967" y="99476"/>
            <a:ext cx="69293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令和３年分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2000" b="1" dirty="0">
                <a:latin typeface="+mj-ea"/>
              </a:rPr>
              <a:t>令和４年１月以降）</a:t>
            </a:r>
            <a:r>
              <a:rPr lang="ja-JP" altLang="en-US" sz="2200" b="1" dirty="0">
                <a:latin typeface="+mj-ea"/>
              </a:rPr>
              <a:t>からはさらに便利に！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713310" y="6201737"/>
            <a:ext cx="2863762" cy="1887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【</a:t>
            </a:r>
            <a:r>
              <a:rPr lang="ja-JP" altLang="en-US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各種控除等</a:t>
            </a:r>
            <a:r>
              <a:rPr lang="en-US" altLang="ja-JP" sz="13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】</a:t>
            </a: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すべての所得控除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政党等寄附金特別控除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災害減免額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外国税額控除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予定納税額</a:t>
            </a:r>
            <a:endParaRPr lang="en-US" altLang="ja-JP" sz="1300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marL="432000" indent="-285750">
              <a:lnSpc>
                <a:spcPts val="2000"/>
              </a:lnSpc>
              <a:buFont typeface="Wingdings" panose="05000000000000000000" pitchFamily="2" charset="2"/>
              <a:buChar char="Ø"/>
            </a:pPr>
            <a:r>
              <a:rPr lang="ja-JP" altLang="en-US" sz="1300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 本年分で差し引く繰越損失額</a:t>
            </a:r>
            <a:endParaRPr lang="ja-JP" altLang="en-US" sz="1300" dirty="0">
              <a:solidFill>
                <a:srgbClr val="2683C6"/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-138001" y="638909"/>
            <a:ext cx="68120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IC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カードリーダライタ無しで</a:t>
            </a:r>
            <a:r>
              <a:rPr lang="en-US" altLang="ja-JP" sz="2400" b="1" dirty="0">
                <a:solidFill>
                  <a:schemeClr val="bg1"/>
                </a:solidFill>
                <a:latin typeface="+mn-ea"/>
              </a:rPr>
              <a:t>e-Tax</a:t>
            </a:r>
            <a:r>
              <a:rPr lang="ja-JP" altLang="en-US" sz="2400" b="1" dirty="0">
                <a:solidFill>
                  <a:schemeClr val="bg1"/>
                </a:solidFill>
                <a:latin typeface="+mn-ea"/>
              </a:rPr>
              <a:t>！</a:t>
            </a:r>
            <a:endParaRPr kumimoji="1" lang="ja-JP" altLang="en-US" sz="24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198639" y="8268312"/>
            <a:ext cx="6264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確定申告書の作成方法は動画でチェック！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015131" y="1226147"/>
            <a:ext cx="1791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latin typeface="+mn-ea"/>
              </a:rPr>
              <a:t>ＩＣカードリーダライタがなくてもＯＫ</a:t>
            </a:r>
            <a:endParaRPr kumimoji="1" lang="ja-JP" altLang="en-US" sz="1100" b="1" dirty="0">
              <a:latin typeface="+mn-ea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4931336" y="1285251"/>
            <a:ext cx="112830" cy="3028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6617617" y="1270011"/>
            <a:ext cx="112830" cy="3028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正方形/長方形 52"/>
          <p:cNvSpPr/>
          <p:nvPr/>
        </p:nvSpPr>
        <p:spPr>
          <a:xfrm>
            <a:off x="-75490" y="2807126"/>
            <a:ext cx="6944964" cy="521021"/>
          </a:xfrm>
          <a:prstGeom prst="rect">
            <a:avLst/>
          </a:prstGeom>
          <a:solidFill>
            <a:srgbClr val="197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bIns="0" rtlCol="0" anchor="ctr"/>
          <a:lstStyle/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98405" y="2889943"/>
            <a:ext cx="62642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solidFill>
                  <a:schemeClr val="bg1"/>
                </a:solidFill>
              </a:rPr>
              <a:t>スマホのカメラで源泉徴収票を自動入力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-75490" y="4991785"/>
            <a:ext cx="6944964" cy="521021"/>
          </a:xfrm>
          <a:prstGeom prst="rect">
            <a:avLst/>
          </a:prstGeom>
          <a:solidFill>
            <a:srgbClr val="197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24000" bIns="0" rtlCol="0" anchor="ctr"/>
          <a:lstStyle/>
          <a:p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61981" y="5077000"/>
            <a:ext cx="62642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スマホ専用画面の対象範囲が拡大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21100" y="5654908"/>
            <a:ext cx="639651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スマホ専用画面の対象範囲</a:t>
            </a:r>
            <a:br>
              <a:rPr lang="en-US" altLang="ja-JP" sz="1600" b="1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</a:br>
            <a:r>
              <a:rPr lang="ja-JP" altLang="en-US" sz="1300" b="1" dirty="0">
                <a:solidFill>
                  <a:srgbClr val="373737"/>
                </a:solidFill>
                <a:latin typeface="+mj-ea"/>
                <a:cs typeface="メイリオ" panose="020B0604030504040204" pitchFamily="50" charset="-128"/>
              </a:rPr>
              <a:t>（　　　は令和４年１月から対応予定）</a:t>
            </a:r>
            <a:endParaRPr lang="en-US" altLang="ja-JP" sz="1300" b="1" dirty="0">
              <a:solidFill>
                <a:srgbClr val="373737"/>
              </a:solidFill>
              <a:latin typeface="+mj-ea"/>
              <a:cs typeface="メイリオ" panose="020B0604030504040204" pitchFamily="50" charset="-128"/>
            </a:endParaRPr>
          </a:p>
          <a:p>
            <a:pPr algn="ctr"/>
            <a:endParaRPr kumimoji="1" lang="ja-JP" altLang="en-US" sz="1600" b="1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07445" y="3727541"/>
            <a:ext cx="761996" cy="1119904"/>
          </a:xfrm>
          <a:prstGeom prst="rect">
            <a:avLst/>
          </a:prstGeom>
        </p:spPr>
      </p:pic>
      <p:sp>
        <p:nvSpPr>
          <p:cNvPr id="4" name="円/楕円 3"/>
          <p:cNvSpPr/>
          <p:nvPr/>
        </p:nvSpPr>
        <p:spPr>
          <a:xfrm>
            <a:off x="2470515" y="7248248"/>
            <a:ext cx="463188" cy="2206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3616" y="7181542"/>
            <a:ext cx="49238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0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NEW</a:t>
            </a:r>
          </a:p>
        </p:txBody>
      </p:sp>
      <p:sp>
        <p:nvSpPr>
          <p:cNvPr id="57" name="円/楕円 56"/>
          <p:cNvSpPr/>
          <p:nvPr/>
        </p:nvSpPr>
        <p:spPr>
          <a:xfrm>
            <a:off x="3347810" y="7785331"/>
            <a:ext cx="463188" cy="2206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8" name="円/楕円 57"/>
          <p:cNvSpPr/>
          <p:nvPr/>
        </p:nvSpPr>
        <p:spPr>
          <a:xfrm>
            <a:off x="5326882" y="7279323"/>
            <a:ext cx="463188" cy="2206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5320825" y="7209508"/>
            <a:ext cx="49238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0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NEW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3342729" y="7716687"/>
            <a:ext cx="49238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0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NEW</a:t>
            </a:r>
          </a:p>
        </p:txBody>
      </p:sp>
      <p:sp>
        <p:nvSpPr>
          <p:cNvPr id="62" name="円/楕円 61"/>
          <p:cNvSpPr/>
          <p:nvPr/>
        </p:nvSpPr>
        <p:spPr>
          <a:xfrm>
            <a:off x="2120522" y="5911748"/>
            <a:ext cx="463188" cy="22066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111569" y="5841024"/>
            <a:ext cx="492380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000" dirty="0">
                <a:solidFill>
                  <a:srgbClr val="373737"/>
                </a:solidFill>
                <a:latin typeface="+mj-ea"/>
                <a:ea typeface="+mj-ea"/>
                <a:cs typeface="メイリオ" panose="020B0604030504040204" pitchFamily="50" charset="-128"/>
              </a:rPr>
              <a:t>NEW</a:t>
            </a:r>
          </a:p>
        </p:txBody>
      </p:sp>
      <p:pic>
        <p:nvPicPr>
          <p:cNvPr id="64" name="図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070" y="3742950"/>
            <a:ext cx="754421" cy="914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753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ンテグラル">
  <a:themeElements>
    <a:clrScheme name="インテグラル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インテグラル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インテグラル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292C1AAFB99C74F94210D221776A41B" ma:contentTypeVersion="1" ma:contentTypeDescription="新しいドキュメントを作成します。" ma:contentTypeScope="" ma:versionID="c360e282cf354f965599ab46752e88cc">
  <xsd:schema xmlns:xsd="http://www.w3.org/2001/XMLSchema" xmlns:xs="http://www.w3.org/2001/XMLSchema" xmlns:p="http://schemas.microsoft.com/office/2006/metadata/properties" xmlns:ns2="fbad0544-243f-4866-a294-fe36655cabfa" targetNamespace="http://schemas.microsoft.com/office/2006/metadata/properties" ma:root="true" ma:fieldsID="2622eb2eb4dcb81d6cc25f61034f716a" ns2:_="">
    <xsd:import namespace="fbad0544-243f-4866-a294-fe36655cabfa"/>
    <xsd:element name="properties">
      <xsd:complexType>
        <xsd:sequence>
          <xsd:element name="documentManagement">
            <xsd:complexType>
              <xsd:all>
                <xsd:element ref="ns2:_x8aac__x660e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d0544-243f-4866-a294-fe36655cabfa" elementFormDefault="qualified">
    <xsd:import namespace="http://schemas.microsoft.com/office/2006/documentManagement/types"/>
    <xsd:import namespace="http://schemas.microsoft.com/office/infopath/2007/PartnerControls"/>
    <xsd:element name="_x8aac__x660e_" ma:index="8" nillable="true" ma:displayName="説明" ma:internalName="_x8aac__x660e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8aac__x660e_ xmlns="fbad0544-243f-4866-a294-fe36655cabfa" xsi:nil="true"/>
  </documentManagement>
</p:properties>
</file>

<file path=customXml/itemProps1.xml><?xml version="1.0" encoding="utf-8"?>
<ds:datastoreItem xmlns:ds="http://schemas.openxmlformats.org/officeDocument/2006/customXml" ds:itemID="{317DA27D-3496-4A5F-82E7-527438ACA4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198CA6-BC45-4E68-99A1-59424382C2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ad0544-243f-4866-a294-fe36655cab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8FA68B-1371-4B1C-B206-06444538D8B9}">
  <ds:schemaRefs>
    <ds:schemaRef ds:uri="http://purl.org/dc/terms/"/>
    <ds:schemaRef ds:uri="http://purl.org/dc/elements/1.1/"/>
    <ds:schemaRef ds:uri="fbad0544-243f-4866-a294-fe36655cabfa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531</Words>
  <Application>Microsoft Office PowerPoint</Application>
  <PresentationFormat>A4 210 x 297 mm</PresentationFormat>
  <Paragraphs>78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メイリオ</vt:lpstr>
      <vt:lpstr>Calibri</vt:lpstr>
      <vt:lpstr>Tw Cen MT</vt:lpstr>
      <vt:lpstr>Tw Cen MT Condensed</vt:lpstr>
      <vt:lpstr>Wingdings</vt:lpstr>
      <vt:lpstr>Wingdings 3</vt:lpstr>
      <vt:lpstr>インテグラル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個人</dc:creator>
  <cp:lastModifiedBy>東京税理士会 本所支部</cp:lastModifiedBy>
  <cp:revision>1258</cp:revision>
  <cp:lastPrinted>2021-09-21T01:24:43Z</cp:lastPrinted>
  <dcterms:created xsi:type="dcterms:W3CDTF">2019-04-30T05:41:13Z</dcterms:created>
  <dcterms:modified xsi:type="dcterms:W3CDTF">2021-09-21T01:25:03Z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0x010100F292C1AAFB99C74F94210D221776A41B</vt:lpwstr>
  </property>
</Properties>
</file>